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7"/>
  </p:notesMasterIdLst>
  <p:sldIdLst>
    <p:sldId id="256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A63A80-BE9F-E349-58CF-B9C49EFDA8FA}" v="1" dt="2025-09-07T18:32:25.6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2FF54-EB6A-284E-833B-5F7917126BF9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8648F-3ABE-2741-88EB-2B5C5E96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31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8648F-3ABE-2741-88EB-2B5C5E96289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71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56D58-F30D-A4F5-AC52-6FBB3F3FE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801AF2-DA5F-46BC-BCAF-4D353E711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1B5C58-BF50-8086-7D90-D009D2A88F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4CAC92-B222-F808-AEC9-EAEDC4A43D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8648F-3ABE-2741-88EB-2B5C5E9628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21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5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73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7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1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0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29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00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5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9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2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8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7F41AF-F976-B443-A6F1-72C687E67D90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AF454-9130-5E4E-BF83-A6B347EF7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3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E04C34-AED5-D1C9-4650-089E0BB7C4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43" y="32878"/>
            <a:ext cx="536945" cy="4653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F34204-954B-C139-710F-5DAFFD65E4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2650" y="65550"/>
            <a:ext cx="326009" cy="413606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F6F0752E-F560-648A-8FC5-A183F73A5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DB0F12B-BC46-0876-046E-FF3B08C46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1513" y="96580"/>
            <a:ext cx="162897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raveling _Typewriter" panose="02000506000000020004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HCAT Reading On a </a:t>
            </a:r>
            <a:r>
              <a:rPr lang="en-US" altLang="en-US" sz="1100" b="1" u="sng">
                <a:latin typeface="Traveling _Typewriter" panose="02000506000000020004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kumimoji="0" lang="en-US" altLang="en-US" sz="11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raveling _Typewriter" panose="02000506000000020004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endParaRPr kumimoji="0" lang="en-US" altLang="en-US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raveling _Typewriter" panose="02000506000000020004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Year 3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176B153-7679-3DBE-4668-41EB3F22A6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550309"/>
              </p:ext>
            </p:extLst>
          </p:nvPr>
        </p:nvGraphicFramePr>
        <p:xfrm>
          <a:off x="144643" y="580245"/>
          <a:ext cx="11931787" cy="32710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931787">
                  <a:extLst>
                    <a:ext uri="{9D8B030D-6E8A-4147-A177-3AD203B41FA5}">
                      <a16:colId xmlns:a16="http://schemas.microsoft.com/office/drawing/2014/main" val="3952943913"/>
                    </a:ext>
                  </a:extLst>
                </a:gridCol>
              </a:tblGrid>
              <a:tr h="327101"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All </a:t>
                      </a:r>
                      <a:r>
                        <a:rPr lang="en-GB" sz="800" b="1" i="0" u="none" strike="noStrike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suggested</a:t>
                      </a:r>
                      <a:r>
                        <a:rPr lang="en-GB" sz="800" b="0" i="0" u="none" strike="noStrike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 texts have been selected directly from the HCAT Reading Spine and reflect a balanced range of fiction, non-fiction, and poetry. </a:t>
                      </a:r>
                      <a:br>
                        <a:rPr lang="en-GB" sz="800" b="0" i="0" u="none" strike="noStrike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800" b="1" i="0" u="none" strike="noStrike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Should staff wish to select alternative texts they should fit within the appropriate Lexile range (620-820).</a:t>
                      </a:r>
                      <a:endParaRPr lang="en-GB" sz="800" b="1">
                        <a:effectLst/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50789" marR="50789" marT="0" marB="0"/>
                </a:tc>
                <a:extLst>
                  <a:ext uri="{0D108BD9-81ED-4DB2-BD59-A6C34878D82A}">
                    <a16:rowId xmlns:a16="http://schemas.microsoft.com/office/drawing/2014/main" val="285478791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1516C64-92C0-3B63-9D98-052F947FE3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31345"/>
              </p:ext>
            </p:extLst>
          </p:nvPr>
        </p:nvGraphicFramePr>
        <p:xfrm>
          <a:off x="144643" y="988050"/>
          <a:ext cx="3882596" cy="5657463"/>
        </p:xfrm>
        <a:graphic>
          <a:graphicData uri="http://schemas.openxmlformats.org/drawingml/2006/table">
            <a:tbl>
              <a:tblPr firstRow="1" firstCol="1" bandRow="1"/>
              <a:tblGrid>
                <a:gridCol w="873258">
                  <a:extLst>
                    <a:ext uri="{9D8B030D-6E8A-4147-A177-3AD203B41FA5}">
                      <a16:colId xmlns:a16="http://schemas.microsoft.com/office/drawing/2014/main" val="1310564565"/>
                    </a:ext>
                  </a:extLst>
                </a:gridCol>
                <a:gridCol w="447026">
                  <a:extLst>
                    <a:ext uri="{9D8B030D-6E8A-4147-A177-3AD203B41FA5}">
                      <a16:colId xmlns:a16="http://schemas.microsoft.com/office/drawing/2014/main" val="2279979598"/>
                    </a:ext>
                  </a:extLst>
                </a:gridCol>
                <a:gridCol w="847856">
                  <a:extLst>
                    <a:ext uri="{9D8B030D-6E8A-4147-A177-3AD203B41FA5}">
                      <a16:colId xmlns:a16="http://schemas.microsoft.com/office/drawing/2014/main" val="3908948547"/>
                    </a:ext>
                  </a:extLst>
                </a:gridCol>
                <a:gridCol w="1714456">
                  <a:extLst>
                    <a:ext uri="{9D8B030D-6E8A-4147-A177-3AD203B41FA5}">
                      <a16:colId xmlns:a16="http://schemas.microsoft.com/office/drawing/2014/main" val="2586463414"/>
                    </a:ext>
                  </a:extLst>
                </a:gridCol>
              </a:tblGrid>
              <a:tr h="121333">
                <a:tc gridSpan="4"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Autumn 1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800" b="1">
                        <a:solidFill>
                          <a:srgbClr val="000000"/>
                        </a:solidFill>
                        <a:effectLst/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06"/>
                  </a:ext>
                </a:extLst>
              </a:tr>
              <a:tr h="181998"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Example Suggested Key Texts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Suggested Extract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Focus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201406"/>
                  </a:ext>
                </a:extLst>
              </a:tr>
              <a:tr h="302558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Bill’s new frock – Anne Fine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Chapter 1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A boy wakes up as a girl and experiences the world through that perspective.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869929"/>
                  </a:ext>
                </a:extLst>
              </a:tr>
              <a:tr h="363998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The miraculous journey of Edward Tulane – Kate DiCanillo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Chapter 11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Edward is thrown overboard during a storm and sinks to the ocean floor.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215547"/>
                  </a:ext>
                </a:extLst>
              </a:tr>
              <a:tr h="356789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We all celebrate – Chitra Soundar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Diwali and Hanukkah pages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Explores how different cultures around the world celebrate.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291702"/>
                  </a:ext>
                </a:extLst>
              </a:tr>
              <a:tr h="333320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Perfectly Peculiar Pets – Elli Woollard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38425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The iguana and the flamingo 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3842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Exploring vivid animal descriptions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38425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12742"/>
                  </a:ext>
                </a:extLst>
              </a:tr>
              <a:tr h="24266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Decoding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 to understand the meaning of new word families.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212227"/>
                  </a:ext>
                </a:extLst>
              </a:tr>
              <a:tr h="485331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Fluency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read aloud with expression and intonation, considering punctuation, fluency and accuracy.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understand and identify when reading does not make sense and self-correct.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394827"/>
                  </a:ext>
                </a:extLst>
              </a:tr>
              <a:tr h="849329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Retrieval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sequence pictures or parts of a text justifying reasons for choices made.</a:t>
                      </a:r>
                    </a:p>
                    <a:p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organisational features to locate the answer to questions within certain sections.</a:t>
                      </a:r>
                    </a:p>
                    <a:p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skim and scan to identify and use headings or sections in books (e.g. glossary/, contents) to retrieve information.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lvl="0" algn="l" defTabSz="914400" rtl="0" eaLnBrk="1" latinLnBrk="0" hangingPunct="1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753691"/>
                  </a:ext>
                </a:extLst>
              </a:tr>
              <a:tr h="625078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Inference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prior to reading based upon the title, cover and skim reading of illustrations, contents page and headings.</a:t>
                      </a:r>
                    </a:p>
                    <a:p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infer character’s feelings, thoughts, and motives.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89014"/>
                  </a:ext>
                </a:extLst>
              </a:tr>
              <a:tr h="232342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Reader Response 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quote directly from the text to answer questions.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533200"/>
                  </a:ext>
                </a:extLst>
              </a:tr>
              <a:tr h="181998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Author Intent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GB" sz="8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603175"/>
                  </a:ext>
                </a:extLst>
              </a:tr>
              <a:tr h="241383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Vocabulary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explain the meaning of words in context.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742056"/>
                  </a:ext>
                </a:extLst>
              </a:tr>
              <a:tr h="299856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Poetry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begin to use appropriate intonation and volume when reading aloud. 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024226"/>
                  </a:ext>
                </a:extLst>
              </a:tr>
              <a:tr h="81976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Non-Fiction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8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retrieve and record information from non-fiction texts using the contents and glossary pages.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365031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5101CE1-635F-25FB-EA59-DCEEB5773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028211"/>
              </p:ext>
            </p:extLst>
          </p:nvPr>
        </p:nvGraphicFramePr>
        <p:xfrm>
          <a:off x="4141076" y="988050"/>
          <a:ext cx="3956708" cy="5713714"/>
        </p:xfrm>
        <a:graphic>
          <a:graphicData uri="http://schemas.openxmlformats.org/drawingml/2006/table">
            <a:tbl>
              <a:tblPr firstRow="1" firstCol="1" bandRow="1"/>
              <a:tblGrid>
                <a:gridCol w="889927">
                  <a:extLst>
                    <a:ext uri="{9D8B030D-6E8A-4147-A177-3AD203B41FA5}">
                      <a16:colId xmlns:a16="http://schemas.microsoft.com/office/drawing/2014/main" val="1310564565"/>
                    </a:ext>
                  </a:extLst>
                </a:gridCol>
                <a:gridCol w="455559">
                  <a:extLst>
                    <a:ext uri="{9D8B030D-6E8A-4147-A177-3AD203B41FA5}">
                      <a16:colId xmlns:a16="http://schemas.microsoft.com/office/drawing/2014/main" val="2279979598"/>
                    </a:ext>
                  </a:extLst>
                </a:gridCol>
                <a:gridCol w="1036491">
                  <a:extLst>
                    <a:ext uri="{9D8B030D-6E8A-4147-A177-3AD203B41FA5}">
                      <a16:colId xmlns:a16="http://schemas.microsoft.com/office/drawing/2014/main" val="3908948547"/>
                    </a:ext>
                  </a:extLst>
                </a:gridCol>
                <a:gridCol w="1574731">
                  <a:extLst>
                    <a:ext uri="{9D8B030D-6E8A-4147-A177-3AD203B41FA5}">
                      <a16:colId xmlns:a16="http://schemas.microsoft.com/office/drawing/2014/main" val="2586463414"/>
                    </a:ext>
                  </a:extLst>
                </a:gridCol>
              </a:tblGrid>
              <a:tr h="119519">
                <a:tc gridSpan="4"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Autumn 2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800" b="1">
                        <a:solidFill>
                          <a:srgbClr val="000000"/>
                        </a:solidFill>
                        <a:effectLst/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06"/>
                  </a:ext>
                </a:extLst>
              </a:tr>
              <a:tr h="159133"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Example Suggested Key Texts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Suggested Extract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Focus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201406"/>
                  </a:ext>
                </a:extLst>
              </a:tr>
              <a:tr h="318266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Iron Man – Ted Hughes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Chapter 1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A mysterious metal giant appears and challenges the fears of a local community.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869929"/>
                  </a:ext>
                </a:extLst>
              </a:tr>
              <a:tr h="318266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The Wild Robot – Peter Brown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Chapter 5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A robot wakes up on a remote island and learns to survive and connect with animals.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215547"/>
                  </a:ext>
                </a:extLst>
              </a:tr>
              <a:tr h="318266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/>
                          <a:ea typeface="+mn-ea"/>
                          <a:cs typeface="Cavolini"/>
                        </a:rPr>
                        <a:t>The street beneath my feet – Charlotte Guillain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Descend through the layers of soil to magma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Takes the readers beneath the pavement showing the layers of the Earth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291702"/>
                  </a:ext>
                </a:extLst>
              </a:tr>
              <a:tr h="238701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Chocolate Cake – Michale Rosen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3939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Opening stanzas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393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Engaging familiar topic through humour and repetition.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3939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12742"/>
                  </a:ext>
                </a:extLst>
              </a:tr>
              <a:tr h="418317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Decoding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 to understand the meaning of new word families.</a:t>
                      </a:r>
                      <a:b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words, prefixes and suffixes to read aloud.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212227"/>
                  </a:ext>
                </a:extLst>
              </a:tr>
              <a:tr h="418317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Fluency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read aloud with expression and intonation, considering punctuation, fluency and accuracy.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understand and identify when reading does not make sense and self-correct.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394827"/>
                  </a:ext>
                </a:extLst>
              </a:tr>
              <a:tr h="941212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Retrieval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sequence pictures or parts of a text justifying reasons for choices made.</a:t>
                      </a:r>
                    </a:p>
                    <a:p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organisational features to locate the answer to questions within certain sections.</a:t>
                      </a:r>
                    </a:p>
                    <a:p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skim and scan to identify and use headings or sections in books (e.g. glossary/, contents) to retrieve information.</a:t>
                      </a:r>
                      <a:b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summarise the main points from a paragraph using prompts.</a:t>
                      </a:r>
                      <a:endParaRPr lang="en-GB" sz="18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  <a:p>
                      <a:endParaRPr lang="en-GB" sz="7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lvl="0" algn="l" defTabSz="914400" rtl="0" eaLnBrk="1" latinLnBrk="0" hangingPunct="1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753691"/>
                  </a:ext>
                </a:extLst>
              </a:tr>
              <a:tr h="62747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Inference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prior to reading based upon the title, cover and skim reading of illustrations, contents page and headings.</a:t>
                      </a:r>
                    </a:p>
                    <a:p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infer character’s feelings, thoughts, and motives.</a:t>
                      </a:r>
                      <a:b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based upon events and actions of characters so far in a story.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89014"/>
                  </a:ext>
                </a:extLst>
              </a:tr>
              <a:tr h="313737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Reader Response 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quote directly from the text to answer questions.</a:t>
                      </a:r>
                      <a:b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appropriate terminology when discussing texts (plot, character, setting)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533200"/>
                  </a:ext>
                </a:extLst>
              </a:tr>
              <a:tr h="313737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Author Intent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vocabulary and literary features (usually fairy tales start with once upon a time)</a:t>
                      </a:r>
                    </a:p>
                    <a:p>
                      <a:pPr lvl="0"/>
                      <a:endParaRPr lang="en-GB" sz="7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603175"/>
                  </a:ext>
                </a:extLst>
              </a:tr>
              <a:tr h="205039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Vocabulary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explain the meaning of words in context.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742056"/>
                  </a:ext>
                </a:extLst>
              </a:tr>
              <a:tr h="418317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Poetry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begin to use appropriate intonation and volume when reading aloud. </a:t>
                      </a:r>
                      <a:b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prepare and perform poems and playscripts that show some awareness of the audience when reading aloud.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024226"/>
                  </a:ext>
                </a:extLst>
              </a:tr>
              <a:tr h="513683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Non-Fiction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7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retrieve and record information from non-fiction texts using the contents and glossary pages.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36503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26D1594-28FF-A0F6-320B-5208B2F7E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091331"/>
              </p:ext>
            </p:extLst>
          </p:nvPr>
        </p:nvGraphicFramePr>
        <p:xfrm>
          <a:off x="8164763" y="977617"/>
          <a:ext cx="3956709" cy="5837964"/>
        </p:xfrm>
        <a:graphic>
          <a:graphicData uri="http://schemas.openxmlformats.org/drawingml/2006/table">
            <a:tbl>
              <a:tblPr firstRow="1" firstCol="1" bandRow="1"/>
              <a:tblGrid>
                <a:gridCol w="892720">
                  <a:extLst>
                    <a:ext uri="{9D8B030D-6E8A-4147-A177-3AD203B41FA5}">
                      <a16:colId xmlns:a16="http://schemas.microsoft.com/office/drawing/2014/main" val="1310564565"/>
                    </a:ext>
                  </a:extLst>
                </a:gridCol>
                <a:gridCol w="452767">
                  <a:extLst>
                    <a:ext uri="{9D8B030D-6E8A-4147-A177-3AD203B41FA5}">
                      <a16:colId xmlns:a16="http://schemas.microsoft.com/office/drawing/2014/main" val="2279979598"/>
                    </a:ext>
                  </a:extLst>
                </a:gridCol>
                <a:gridCol w="1036491">
                  <a:extLst>
                    <a:ext uri="{9D8B030D-6E8A-4147-A177-3AD203B41FA5}">
                      <a16:colId xmlns:a16="http://schemas.microsoft.com/office/drawing/2014/main" val="3908948547"/>
                    </a:ext>
                  </a:extLst>
                </a:gridCol>
                <a:gridCol w="1574731">
                  <a:extLst>
                    <a:ext uri="{9D8B030D-6E8A-4147-A177-3AD203B41FA5}">
                      <a16:colId xmlns:a16="http://schemas.microsoft.com/office/drawing/2014/main" val="2586463414"/>
                    </a:ext>
                  </a:extLst>
                </a:gridCol>
              </a:tblGrid>
              <a:tr h="118420">
                <a:tc gridSpan="4"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Spring 1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800" b="1">
                        <a:solidFill>
                          <a:srgbClr val="000000"/>
                        </a:solidFill>
                        <a:effectLst/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06"/>
                  </a:ext>
                </a:extLst>
              </a:tr>
              <a:tr h="224846"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Example Suggested Key Texts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Suggested Extract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Focus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201406"/>
                  </a:ext>
                </a:extLst>
              </a:tr>
              <a:tr h="332633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The Boy who grew dragons – Andy Shepherd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Chapter 3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A boy discovers a dragon growing from a fruit in his grandad's garden.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869929"/>
                  </a:ext>
                </a:extLst>
              </a:tr>
              <a:tr h="236276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The sheep pig – Dick King Smith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Chapter 4 – The duck and the pig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Babe interacts with the animals on the farm.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215547"/>
                  </a:ext>
                </a:extLst>
              </a:tr>
              <a:tr h="322924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The Bee Book – Charlotte Milner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40195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Pollination and how bees help plants grow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4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Explore bees and their impact on the world.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40195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291702"/>
                  </a:ext>
                </a:extLst>
              </a:tr>
              <a:tr h="26644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The Lost Spells – Robert MacFarlane </a:t>
                      </a:r>
                    </a:p>
                    <a:p>
                      <a:endParaRPr lang="en-GB" sz="600" b="0"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9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Red Fox poem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Nature poems that bring wildlife to life.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9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12742"/>
                  </a:ext>
                </a:extLst>
              </a:tr>
              <a:tr h="532890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Decoding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 to understand the meaning of new word families.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words, prefixes and suffixes to read aloud.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words, prefixes and suffixes to read aloud.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212227"/>
                  </a:ext>
                </a:extLst>
              </a:tr>
              <a:tr h="532890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Fluency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read aloud with expression and intonation, considering punctuation, fluency and accuracy.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understand and identify when reading does not make sense and self-correct.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read aloud and perform, showing an understanding of intonation, tone volume and action.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394827"/>
                  </a:ext>
                </a:extLst>
              </a:tr>
              <a:tr h="710520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Retrieval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sequence pictures or parts of a text justifying reasons for choices made.</a:t>
                      </a:r>
                    </a:p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organisational features to locate the answer to questions within certain sections.</a:t>
                      </a:r>
                    </a:p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skim and scan to identify and use headings or sections in books (e.g. glossary/, contents) to retrieve information.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summarise the main points from a paragraph using prompts.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retell a wide range of texts orally (using actions and visual cues)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lvl="0" algn="l" defTabSz="914400" rtl="0" eaLnBrk="1" latinLnBrk="0" hangingPunct="1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753691"/>
                  </a:ext>
                </a:extLst>
              </a:tr>
              <a:tr h="62170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Inference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prior to reading based upon the title, cover and skim reading of illustrations, contents page and headings.</a:t>
                      </a:r>
                    </a:p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infer character’s feelings, thoughts, and motives.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based upon events and actions of characters so far in a story.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the cause of an event.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infer an effect of a specific action.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89014"/>
                  </a:ext>
                </a:extLst>
              </a:tr>
              <a:tr h="44407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Reader Response 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quote directly from the text to answer questions.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appropriate terminology when discussing texts (plot, character, setting)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similarities and differences between texts/books (e.g. characters, setting and themes)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533200"/>
                  </a:ext>
                </a:extLst>
              </a:tr>
              <a:tr h="26644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Author Intent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vocabulary and literary features (usually fairy tales start with once upon a time)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discuss how authors select words and phrases for effect.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603175"/>
                  </a:ext>
                </a:extLst>
              </a:tr>
              <a:tr h="26644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Vocabulary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explain the meaning of words in context.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how effective vocabulary has been selected to develop imagery in the reader’s imagination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742056"/>
                  </a:ext>
                </a:extLst>
              </a:tr>
              <a:tr h="44407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Poetry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begin to use appropriate intonation and volume when reading aloud. 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prepare and perform poems and playscripts that show some awareness of the audience when reading aloud.</a:t>
                      </a:r>
                      <a:b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begin to recognise different forms of poetry.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024226"/>
                  </a:ext>
                </a:extLst>
              </a:tr>
              <a:tr h="39312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Non-Fiction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0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retrieve and record information from non-fiction texts using the contents and glossary pages.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36503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CF173D0-FEA4-C32A-D098-24024A29C120}"/>
              </a:ext>
            </a:extLst>
          </p:cNvPr>
          <p:cNvSpPr txBox="1"/>
          <p:nvPr/>
        </p:nvSpPr>
        <p:spPr>
          <a:xfrm>
            <a:off x="7429500" y="96580"/>
            <a:ext cx="384048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700" b="1">
                <a:latin typeface="Cavolini" panose="03000502040302020204" pitchFamily="66" charset="0"/>
                <a:cs typeface="Cavolini" panose="03000502040302020204" pitchFamily="66" charset="0"/>
              </a:rPr>
              <a:t>Suggested texts in white are fiction texts, suggested texts in blue are non-fiction and suggested texts in pink are poetry. </a:t>
            </a:r>
          </a:p>
        </p:txBody>
      </p:sp>
    </p:spTree>
    <p:extLst>
      <p:ext uri="{BB962C8B-B14F-4D97-AF65-F5344CB8AC3E}">
        <p14:creationId xmlns:p14="http://schemas.microsoft.com/office/powerpoint/2010/main" val="2311447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11A74-F2E0-4C40-A579-76DB4F205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90536E2-6A31-6F38-5168-A7A17421FC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439711"/>
              </p:ext>
            </p:extLst>
          </p:nvPr>
        </p:nvGraphicFramePr>
        <p:xfrm>
          <a:off x="118147" y="202818"/>
          <a:ext cx="3890254" cy="6614980"/>
        </p:xfrm>
        <a:graphic>
          <a:graphicData uri="http://schemas.openxmlformats.org/drawingml/2006/table">
            <a:tbl>
              <a:tblPr firstRow="1" firstCol="1" bandRow="1"/>
              <a:tblGrid>
                <a:gridCol w="852947">
                  <a:extLst>
                    <a:ext uri="{9D8B030D-6E8A-4147-A177-3AD203B41FA5}">
                      <a16:colId xmlns:a16="http://schemas.microsoft.com/office/drawing/2014/main" val="1310564565"/>
                    </a:ext>
                  </a:extLst>
                </a:gridCol>
                <a:gridCol w="469941">
                  <a:extLst>
                    <a:ext uri="{9D8B030D-6E8A-4147-A177-3AD203B41FA5}">
                      <a16:colId xmlns:a16="http://schemas.microsoft.com/office/drawing/2014/main" val="2279979598"/>
                    </a:ext>
                  </a:extLst>
                </a:gridCol>
                <a:gridCol w="1019083">
                  <a:extLst>
                    <a:ext uri="{9D8B030D-6E8A-4147-A177-3AD203B41FA5}">
                      <a16:colId xmlns:a16="http://schemas.microsoft.com/office/drawing/2014/main" val="3908948547"/>
                    </a:ext>
                  </a:extLst>
                </a:gridCol>
                <a:gridCol w="1548283">
                  <a:extLst>
                    <a:ext uri="{9D8B030D-6E8A-4147-A177-3AD203B41FA5}">
                      <a16:colId xmlns:a16="http://schemas.microsoft.com/office/drawing/2014/main" val="2586463414"/>
                    </a:ext>
                  </a:extLst>
                </a:gridCol>
              </a:tblGrid>
              <a:tr h="119439">
                <a:tc gridSpan="4"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Spring 2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800" b="1">
                        <a:solidFill>
                          <a:srgbClr val="000000"/>
                        </a:solidFill>
                        <a:effectLst/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06"/>
                  </a:ext>
                </a:extLst>
              </a:tr>
              <a:tr h="173475"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Example Suggested Key Texts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Suggested Extract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Focus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201406"/>
                  </a:ext>
                </a:extLst>
              </a:tr>
              <a:tr h="433688">
                <a:tc gridSpan="2">
                  <a:txBody>
                    <a:bodyPr/>
                    <a:lstStyle/>
                    <a:p>
                      <a:r>
                        <a:rPr lang="en-GB" sz="600" b="0" err="1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Brightstorm</a:t>
                      </a:r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 – Vashti Hardy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The skyship scene (early chapters)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Orphan twins join an expedition to the south Polaris and uncover secrets about their father.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869929"/>
                  </a:ext>
                </a:extLst>
              </a:tr>
              <a:tr h="433688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Hotel Flamingo – Alex Milway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Chapter 2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Hannah takes over a run-down hotel and brings it back to like with the help of animal staff.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215547"/>
                  </a:ext>
                </a:extLst>
              </a:tr>
              <a:tr h="346950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The science of very small things – Doctor Jess Wade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1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How nanotechnology is used in everyday life 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1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How tiny inventions make a BIG impact.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1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291702"/>
                  </a:ext>
                </a:extLst>
              </a:tr>
              <a:tr h="260213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Life doesn’t frighten me – Maya Angelou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1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First half of poem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Powerful piece about bravery and self-assurance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12742"/>
                  </a:ext>
                </a:extLst>
              </a:tr>
              <a:tr h="58226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Decoding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 to understand the meaning of new word families.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words, prefixes and suffixes to read aloud.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words, prefixes and suffixes to read aloud.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212227"/>
                  </a:ext>
                </a:extLst>
              </a:tr>
              <a:tr h="58226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Fluency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read aloud with expression and intonation, considering punctuation, fluency and accuracy.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understand and identify when reading does not make sense and self-correct.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read aloud and perform, showing an understanding of intonation, tone volume and action.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394827"/>
                  </a:ext>
                </a:extLst>
              </a:tr>
              <a:tr h="873397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Retrieval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sequence pictures or parts of a text justifying reasons for choices made.</a:t>
                      </a:r>
                    </a:p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organisational features to locate the answer to questions within certain sections.</a:t>
                      </a:r>
                    </a:p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skim and scan to identify and use headings or sections in books (e.g. glossary/, contents) to retrieve information.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summarise the main points from a paragraph using prompts.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retell a wide range of texts orally (using actions and visual cues)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lvl="0" algn="l" defTabSz="914400" rtl="0" eaLnBrk="1" latinLnBrk="0" hangingPunct="1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753691"/>
                  </a:ext>
                </a:extLst>
              </a:tr>
              <a:tr h="679309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Inference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prior to reading based upon the title, cover and skim reading of illustrations, contents page and headings.</a:t>
                      </a:r>
                    </a:p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infer character’s feelings, thoughts, and motives.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based upon events and actions of characters so far in a story.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the cause of an event.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infer an effect of a specific action.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89014"/>
                  </a:ext>
                </a:extLst>
              </a:tr>
              <a:tr h="485221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Reader Response 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quote directly from the text to answer questions.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appropriate terminology when discussing texts (plot, character, setting)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similarities and differences between texts/books (e.g. characters, setting and themes)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533200"/>
                  </a:ext>
                </a:extLst>
              </a:tr>
              <a:tr h="291132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Author Intent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vocabulary and literary features (usually fairy tales start with once upon a time)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discuss how authors select words and phrases for effect.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603175"/>
                  </a:ext>
                </a:extLst>
              </a:tr>
              <a:tr h="291132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Vocabulary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explain the meaning of words in context.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how effective vocabulary has been selected to develop imagery in the reader’s imagination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742056"/>
                  </a:ext>
                </a:extLst>
              </a:tr>
              <a:tr h="485221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Poetry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begin to use appropriate intonation and volume when reading aloud. 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prepare and perform poems and playscripts that show some awareness of the audience when reading aloud.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begin to recognise different forms of poetry.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024226"/>
                  </a:ext>
                </a:extLst>
              </a:tr>
              <a:tr h="486406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Non-Fiction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retrieve and record information from non-fiction texts using the contents and glossary pages.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36503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496B49-394D-FB8A-63BB-E69E50E62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439869"/>
              </p:ext>
            </p:extLst>
          </p:nvPr>
        </p:nvGraphicFramePr>
        <p:xfrm>
          <a:off x="4097104" y="202817"/>
          <a:ext cx="3890254" cy="6611737"/>
        </p:xfrm>
        <a:graphic>
          <a:graphicData uri="http://schemas.openxmlformats.org/drawingml/2006/table">
            <a:tbl>
              <a:tblPr firstRow="1" firstCol="1" bandRow="1"/>
              <a:tblGrid>
                <a:gridCol w="876575">
                  <a:extLst>
                    <a:ext uri="{9D8B030D-6E8A-4147-A177-3AD203B41FA5}">
                      <a16:colId xmlns:a16="http://schemas.microsoft.com/office/drawing/2014/main" val="1310564565"/>
                    </a:ext>
                  </a:extLst>
                </a:gridCol>
                <a:gridCol w="446313">
                  <a:extLst>
                    <a:ext uri="{9D8B030D-6E8A-4147-A177-3AD203B41FA5}">
                      <a16:colId xmlns:a16="http://schemas.microsoft.com/office/drawing/2014/main" val="2279979598"/>
                    </a:ext>
                  </a:extLst>
                </a:gridCol>
                <a:gridCol w="1019083">
                  <a:extLst>
                    <a:ext uri="{9D8B030D-6E8A-4147-A177-3AD203B41FA5}">
                      <a16:colId xmlns:a16="http://schemas.microsoft.com/office/drawing/2014/main" val="3908948547"/>
                    </a:ext>
                  </a:extLst>
                </a:gridCol>
                <a:gridCol w="1548283">
                  <a:extLst>
                    <a:ext uri="{9D8B030D-6E8A-4147-A177-3AD203B41FA5}">
                      <a16:colId xmlns:a16="http://schemas.microsoft.com/office/drawing/2014/main" val="2586463414"/>
                    </a:ext>
                  </a:extLst>
                </a:gridCol>
              </a:tblGrid>
              <a:tr h="118502">
                <a:tc gridSpan="4"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Summer 1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800" b="1">
                        <a:solidFill>
                          <a:srgbClr val="000000"/>
                        </a:solidFill>
                        <a:effectLst/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06"/>
                  </a:ext>
                </a:extLst>
              </a:tr>
              <a:tr h="182579"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Example Suggested Key Texts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Suggested Extract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Focus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201406"/>
                  </a:ext>
                </a:extLst>
              </a:tr>
              <a:tr h="308336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Beowulf –retold for children version) – Rob Lloyd Jones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The fight with Grendel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Classic tale of a brave warrior who faces monsters and dragons.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869929"/>
                  </a:ext>
                </a:extLst>
              </a:tr>
              <a:tr h="295190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The Egyptian Cinderella - Shirley Climo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The sandal scene 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Twist on Cinderella tale set in Egypt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215547"/>
                  </a:ext>
                </a:extLst>
              </a:tr>
              <a:tr h="259898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The story of people – Catherine Barr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Ancient Civilisations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Development of humans from early history to today.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12742"/>
                  </a:ext>
                </a:extLst>
              </a:tr>
              <a:tr h="392239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Apes to Zebras: A-Z of shape poems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497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Giraffe Poem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49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Introduction into shape poetry.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497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657369"/>
                  </a:ext>
                </a:extLst>
              </a:tr>
              <a:tr h="577696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Decoding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 to understand the meaning of new word families.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words, prefixes and suffixes to read aloud.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words, prefixes and suffixes to read aloud.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212227"/>
                  </a:ext>
                </a:extLst>
              </a:tr>
              <a:tr h="723472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Fluency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read aloud with expression and intonation, considering punctuation, fluency and accuracy.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understand and identify when reading does not make sense and self-correct.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read aloud and perform, showing an understanding of intonation, tone volume and action.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394827"/>
                  </a:ext>
                </a:extLst>
              </a:tr>
              <a:tr h="866544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Retrieval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sequence pictures or parts of a text justifying reasons for choices made.</a:t>
                      </a:r>
                    </a:p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organisational features to locate the answer to questions within certain sections.</a:t>
                      </a:r>
                    </a:p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skim and scan to identify and use headings or sections in books (e.g. glossary/, contents) to retrieve information.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summarise the main points from a paragraph using prompts.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retell a wide range of texts orally (using actions and visual cues)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lvl="0" algn="l" defTabSz="914400" rtl="0" eaLnBrk="1" latinLnBrk="0" hangingPunct="1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753691"/>
                  </a:ext>
                </a:extLst>
              </a:tr>
              <a:tr h="673979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Inference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prior to reading based upon the title, cover and skim reading of illustrations, contents page and headings.</a:t>
                      </a:r>
                    </a:p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infer character’s feelings, thoughts, and motives.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based upon events and actions of characters so far in a story.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the cause of an event.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infer an effect of a specific action.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89014"/>
                  </a:ext>
                </a:extLst>
              </a:tr>
              <a:tr h="481414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Reader Response 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quote directly from the text to answer questions.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appropriate terminology when discussing texts (plot, character, setting)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similarities and differences between texts/books (e.g. characters, setting and themes)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533200"/>
                  </a:ext>
                </a:extLst>
              </a:tr>
              <a:tr h="288848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Author Intent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vocabulary and literary features (usually fairy tales start with once upon a time)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discuss how authors select words and phrases for effect.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603175"/>
                  </a:ext>
                </a:extLst>
              </a:tr>
              <a:tr h="288848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Vocabulary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explain the meaning of words in context.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how effective vocabulary has been selected to develop imagery in the reader’s imagination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742056"/>
                  </a:ext>
                </a:extLst>
              </a:tr>
              <a:tr h="481414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Poetry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begin to use appropriate intonation and volume when reading aloud. 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prepare and perform poems and playscripts that show some awareness of the audience when reading aloud.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begin to recognise different forms of poetry.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024226"/>
                  </a:ext>
                </a:extLst>
              </a:tr>
              <a:tr h="563823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Non-Fiction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retrieve and record information from non-fiction texts using the contents and glossary pages.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365031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7CBEA1-0FF1-576A-7D64-D0D6C110D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428914"/>
              </p:ext>
            </p:extLst>
          </p:nvPr>
        </p:nvGraphicFramePr>
        <p:xfrm>
          <a:off x="8068404" y="202819"/>
          <a:ext cx="4005449" cy="6539517"/>
        </p:xfrm>
        <a:graphic>
          <a:graphicData uri="http://schemas.openxmlformats.org/drawingml/2006/table">
            <a:tbl>
              <a:tblPr firstRow="1" firstCol="1" bandRow="1"/>
              <a:tblGrid>
                <a:gridCol w="959280">
                  <a:extLst>
                    <a:ext uri="{9D8B030D-6E8A-4147-A177-3AD203B41FA5}">
                      <a16:colId xmlns:a16="http://schemas.microsoft.com/office/drawing/2014/main" val="1310564565"/>
                    </a:ext>
                  </a:extLst>
                </a:gridCol>
                <a:gridCol w="402781">
                  <a:extLst>
                    <a:ext uri="{9D8B030D-6E8A-4147-A177-3AD203B41FA5}">
                      <a16:colId xmlns:a16="http://schemas.microsoft.com/office/drawing/2014/main" val="2279979598"/>
                    </a:ext>
                  </a:extLst>
                </a:gridCol>
                <a:gridCol w="1049259">
                  <a:extLst>
                    <a:ext uri="{9D8B030D-6E8A-4147-A177-3AD203B41FA5}">
                      <a16:colId xmlns:a16="http://schemas.microsoft.com/office/drawing/2014/main" val="3908948547"/>
                    </a:ext>
                  </a:extLst>
                </a:gridCol>
                <a:gridCol w="1594129">
                  <a:extLst>
                    <a:ext uri="{9D8B030D-6E8A-4147-A177-3AD203B41FA5}">
                      <a16:colId xmlns:a16="http://schemas.microsoft.com/office/drawing/2014/main" val="2586463414"/>
                    </a:ext>
                  </a:extLst>
                </a:gridCol>
              </a:tblGrid>
              <a:tr h="121287">
                <a:tc gridSpan="4"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Summer 2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800" b="1">
                        <a:solidFill>
                          <a:srgbClr val="000000"/>
                        </a:solidFill>
                        <a:effectLst/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06"/>
                  </a:ext>
                </a:extLst>
              </a:tr>
              <a:tr h="181931">
                <a:tc gridSpan="2"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Example Suggested Key Texts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Suggested Extract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Focus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201406"/>
                  </a:ext>
                </a:extLst>
              </a:tr>
              <a:tr h="363861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Charlotte’s Webb – </a:t>
                      </a:r>
                      <a:r>
                        <a:rPr lang="en-GB" sz="600" b="0" err="1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E.B.White</a:t>
                      </a:r>
                      <a:endParaRPr lang="en-GB" sz="600" b="0"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Chapter where charlotte writes in her web.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A pig’s life is saved by the friendship and cleverness of a spider.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869929"/>
                  </a:ext>
                </a:extLst>
              </a:tr>
              <a:tr h="363861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The last on earth - Max Brallier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Chapter 4 – forming of the team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Kids survive in a post-monster apocalypse by forming a tight-knit team./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21554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A day in the life a caveman, queen and everything in-between – Mike Barfield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58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Queen Nzinga or Leonardo da Vinci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58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Entertaining snap shots of historical figures across time.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  <a:alpha val="3958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12742"/>
                  </a:ext>
                </a:extLst>
              </a:tr>
              <a:tr h="249763">
                <a:tc gridSpan="2"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Find peace in a poem 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18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The peace tree</a:t>
                      </a:r>
                    </a:p>
                  </a:txBody>
                  <a:tcPr marL="30921" marR="30921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18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 b="0">
                          <a:effectLst/>
                          <a:latin typeface="Cavolini" panose="03000502040302020204" pitchFamily="66" charset="0"/>
                          <a:cs typeface="Cavolini" panose="03000502040302020204" pitchFamily="66" charset="0"/>
                        </a:rPr>
                        <a:t>Reflective calming poetry.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18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777208"/>
                  </a:ext>
                </a:extLst>
              </a:tr>
              <a:tr h="59127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Decoding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 to understand the meaning of new word families.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words, prefixes and suffixes to read aloud.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apply my knowledge of root words, prefixes and suffixes to read aloud.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212227"/>
                  </a:ext>
                </a:extLst>
              </a:tr>
              <a:tr h="591275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Fluency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read aloud with expression and intonation, considering punctuation, fluency and accuracy.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understand and identify when reading does not make sense and self-correct.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read aloud and perform, showing an understanding of intonation, tone volume and action.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394827"/>
                  </a:ext>
                </a:extLst>
              </a:tr>
              <a:tr h="788366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Retrieval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sequence pictures or parts of a text justifying reasons for choices made.</a:t>
                      </a:r>
                    </a:p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organisational features to locate the answer to questions within certain sections.</a:t>
                      </a:r>
                    </a:p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skim and scan to identify and use headings or sections in books (e.g. glossary/, contents) to retrieve information.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summarise the main points from a paragraph using prompts.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retell a wide range of texts orally (using actions and visual cues)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lvl="0" algn="l" defTabSz="914400" rtl="0" eaLnBrk="1" latinLnBrk="0" hangingPunct="1"/>
                      <a:endParaRPr lang="en-GB" sz="600" b="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753691"/>
                  </a:ext>
                </a:extLst>
              </a:tr>
              <a:tr h="689821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Inference</a:t>
                      </a:r>
                      <a:endParaRPr lang="en-GB" sz="600" b="1">
                        <a:effectLst/>
                        <a:highlight>
                          <a:srgbClr val="F2F2F2"/>
                        </a:highlight>
                        <a:latin typeface="Cavolini" panose="03000502040302020204" pitchFamily="66" charset="0"/>
                        <a:ea typeface="Calibri" panose="020F0502020204030204" pitchFamily="34" charset="0"/>
                        <a:cs typeface="Cavolini" panose="03000502040302020204" pitchFamily="66" charset="0"/>
                      </a:endParaRP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prior to reading based upon the title, cover and skim reading of illustrations, contents page and headings.</a:t>
                      </a:r>
                    </a:p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infer character’s feelings, thoughts, and motives.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make predictions based upon events and actions of characters so far in a story.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the cause of an event.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infer an effect of a specific action.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89014"/>
                  </a:ext>
                </a:extLst>
              </a:tr>
              <a:tr h="492729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Reader Response 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quote directly from the text to answer questions.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use appropriate terminology when discussing texts (plot, character, setting)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similarities and differences between texts/books (e.g. characters, setting and themes)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533200"/>
                  </a:ext>
                </a:extLst>
              </a:tr>
              <a:tr h="295637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Author Intent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vocabulary and literary features (usually fairy tales start with once upon a time)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discuss how authors select words and phrases for effect.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603175"/>
                  </a:ext>
                </a:extLst>
              </a:tr>
              <a:tr h="295637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Vocabulary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explain the meaning of words in context.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identify how effective vocabulary has been selected to develop imagery in the reader’s imagination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742056"/>
                  </a:ext>
                </a:extLst>
              </a:tr>
              <a:tr h="492729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Poetry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begin to use appropriate intonation and volume when reading aloud. 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prepare and perform poems and playscripts that show some awareness of the audience when reading aloud.</a:t>
                      </a:r>
                      <a:b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</a:br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begin to recognise different forms of poetry.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024226"/>
                  </a:ext>
                </a:extLst>
              </a:tr>
              <a:tr h="625221">
                <a:tc>
                  <a:txBody>
                    <a:bodyPr/>
                    <a:lstStyle/>
                    <a:p>
                      <a:pPr algn="ctr"/>
                      <a:r>
                        <a:rPr lang="en-GB" sz="600" b="1">
                          <a:effectLst/>
                          <a:highlight>
                            <a:srgbClr val="F2F2F2"/>
                          </a:highlight>
                          <a:latin typeface="Cavolini" panose="03000502040302020204" pitchFamily="66" charset="0"/>
                          <a:ea typeface="Calibri" panose="020F0502020204030204" pitchFamily="34" charset="0"/>
                          <a:cs typeface="Cavolini" panose="03000502040302020204" pitchFamily="66" charset="0"/>
                        </a:rPr>
                        <a:t>Non-Fiction</a:t>
                      </a:r>
                    </a:p>
                  </a:txBody>
                  <a:tcPr marL="30921" marR="309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650" kern="1200">
                          <a:solidFill>
                            <a:schemeClr val="tx1"/>
                          </a:solidFill>
                          <a:effectLst/>
                          <a:latin typeface="Cavolini" panose="03000502040302020204" pitchFamily="66" charset="0"/>
                          <a:ea typeface="+mn-ea"/>
                          <a:cs typeface="Cavolini" panose="03000502040302020204" pitchFamily="66" charset="0"/>
                        </a:rPr>
                        <a:t>To retrieve and record information from non-fiction texts using the contents and glossary pages.</a:t>
                      </a: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vl="0"/>
                      <a:endParaRPr lang="en-GB" sz="600" kern="1200">
                        <a:solidFill>
                          <a:schemeClr val="tx1"/>
                        </a:solidFill>
                        <a:effectLst/>
                        <a:latin typeface="Cavolini" panose="03000502040302020204" pitchFamily="66" charset="0"/>
                        <a:ea typeface="+mn-ea"/>
                        <a:cs typeface="Cavolini" panose="03000502040302020204" pitchFamily="66" charset="0"/>
                      </a:endParaRPr>
                    </a:p>
                  </a:txBody>
                  <a:tcPr marL="30921" marR="30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365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091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ED19C514E83F4FBDC833407A785AEE" ma:contentTypeVersion="17" ma:contentTypeDescription="Create a new document." ma:contentTypeScope="" ma:versionID="3f69f344e6c238ad3290ba1236cbd90e">
  <xsd:schema xmlns:xsd="http://www.w3.org/2001/XMLSchema" xmlns:xs="http://www.w3.org/2001/XMLSchema" xmlns:p="http://schemas.microsoft.com/office/2006/metadata/properties" xmlns:ns2="f72b07e3-f662-4192-8080-73598489513b" xmlns:ns3="c744cb0d-b597-431f-94ec-f1867e26aee6" targetNamespace="http://schemas.microsoft.com/office/2006/metadata/properties" ma:root="true" ma:fieldsID="8511311b1a0fb8f90add3f6e145894aa" ns2:_="" ns3:_="">
    <xsd:import namespace="f72b07e3-f662-4192-8080-73598489513b"/>
    <xsd:import namespace="c744cb0d-b597-431f-94ec-f1867e26ae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b07e3-f662-4192-8080-7359848951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5ff565d-a9f9-42cd-b847-2a1698f697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44cb0d-b597-431f-94ec-f1867e26aee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ec5036b-24f0-4c08-87cd-15242f77d486}" ma:internalName="TaxCatchAll" ma:showField="CatchAllData" ma:web="c744cb0d-b597-431f-94ec-f1867e26ae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744cb0d-b597-431f-94ec-f1867e26aee6" xsi:nil="true"/>
    <lcf76f155ced4ddcb4097134ff3c332f xmlns="f72b07e3-f662-4192-8080-73598489513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6777B80-78EB-4489-8C0C-755D48462A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52B0E2-E21E-4A0D-8AC2-2CA4B566BB10}">
  <ds:schemaRefs>
    <ds:schemaRef ds:uri="c744cb0d-b597-431f-94ec-f1867e26aee6"/>
    <ds:schemaRef ds:uri="f72b07e3-f662-4192-8080-73598489513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3510375-7A0A-4A58-B5ED-8A60881AA597}">
  <ds:schemaRefs>
    <ds:schemaRef ds:uri="b2354569-9694-44c9-b3ff-6f2d445a8603"/>
    <ds:schemaRef ds:uri="bac2f174-a213-4246-a3dd-4351274f8b92"/>
    <ds:schemaRef ds:uri="c744cb0d-b597-431f-94ec-f1867e26aee6"/>
    <ds:schemaRef ds:uri="f72b07e3-f662-4192-8080-73598489513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Jennifer Lowrie</dc:creator>
  <cp:revision>3</cp:revision>
  <dcterms:created xsi:type="dcterms:W3CDTF">2024-07-07T19:44:25Z</dcterms:created>
  <dcterms:modified xsi:type="dcterms:W3CDTF">2025-09-27T13:04:01Z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0x010100ABED19C514E83F4FBDC833407A785AEE</vt:lpwstr>
  </property>
  <property fmtid="{D5CDD505-2E9C-101B-9397-08002B2CF9AE}" pid="3" name="MediaServiceImageTags">
    <vt:lpwstr/>
  </property>
</Properties>
</file>